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339" r:id="rId3"/>
    <p:sldId id="295" r:id="rId4"/>
    <p:sldId id="346" r:id="rId5"/>
    <p:sldId id="297" r:id="rId6"/>
    <p:sldId id="298" r:id="rId7"/>
    <p:sldId id="294" r:id="rId8"/>
    <p:sldId id="299" r:id="rId9"/>
    <p:sldId id="345" r:id="rId10"/>
    <p:sldId id="344" r:id="rId11"/>
    <p:sldId id="322" r:id="rId12"/>
    <p:sldId id="341" r:id="rId13"/>
    <p:sldId id="323" r:id="rId14"/>
    <p:sldId id="338" r:id="rId15"/>
    <p:sldId id="336" r:id="rId16"/>
    <p:sldId id="301" r:id="rId17"/>
    <p:sldId id="342" r:id="rId18"/>
    <p:sldId id="343" r:id="rId19"/>
    <p:sldId id="293" r:id="rId20"/>
    <p:sldId id="304" r:id="rId21"/>
    <p:sldId id="305" r:id="rId22"/>
    <p:sldId id="325" r:id="rId23"/>
    <p:sldId id="307" r:id="rId24"/>
    <p:sldId id="302" r:id="rId25"/>
    <p:sldId id="308" r:id="rId26"/>
    <p:sldId id="309" r:id="rId27"/>
    <p:sldId id="306" r:id="rId28"/>
    <p:sldId id="310" r:id="rId29"/>
    <p:sldId id="303" r:id="rId30"/>
    <p:sldId id="311" r:id="rId31"/>
    <p:sldId id="312" r:id="rId32"/>
    <p:sldId id="313" r:id="rId33"/>
    <p:sldId id="324" r:id="rId34"/>
    <p:sldId id="314" r:id="rId35"/>
    <p:sldId id="317" r:id="rId36"/>
    <p:sldId id="319" r:id="rId37"/>
    <p:sldId id="328" r:id="rId38"/>
    <p:sldId id="329" r:id="rId39"/>
    <p:sldId id="330" r:id="rId40"/>
    <p:sldId id="340" r:id="rId41"/>
    <p:sldId id="331" r:id="rId42"/>
    <p:sldId id="332" r:id="rId43"/>
    <p:sldId id="333" r:id="rId44"/>
    <p:sldId id="334" r:id="rId45"/>
    <p:sldId id="33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60"/>
  </p:normalViewPr>
  <p:slideViewPr>
    <p:cSldViewPr>
      <p:cViewPr varScale="1">
        <p:scale>
          <a:sx n="72" d="100"/>
          <a:sy n="72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EE637-7A73-4FA0-B972-DAA801E9E5A4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C2F62-0975-480E-9498-AAC1E3633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1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2F62-0975-480E-9498-AAC1E3633162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0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2F62-0975-480E-9498-AAC1E3633162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2F62-0975-480E-9498-AAC1E3633162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0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2F62-0975-480E-9498-AAC1E3633162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85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709160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1130300"/>
            <a:ext cx="4114800" cy="5073650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130300"/>
            <a:ext cx="4114800" cy="5073650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>
                <a:latin typeface="Comic Sans MS" pitchFamily="66" charset="0"/>
              </a:defRPr>
            </a:lvl1pPr>
            <a:lvl2pPr>
              <a:buSzPct val="100000"/>
              <a:defRPr>
                <a:latin typeface="Comic Sans MS" pitchFamily="66" charset="0"/>
              </a:defRPr>
            </a:lvl2pPr>
            <a:lvl3pPr>
              <a:buSzPct val="100000"/>
              <a:defRPr>
                <a:latin typeface="Comic Sans MS" pitchFamily="66" charset="0"/>
              </a:defRPr>
            </a:lvl3pPr>
            <a:lvl4pPr>
              <a:buSzPct val="100000"/>
              <a:defRPr>
                <a:latin typeface="Comic Sans MS" pitchFamily="66" charset="0"/>
              </a:defRPr>
            </a:lvl4pPr>
            <a:lvl5pPr>
              <a:buSzPct val="100000"/>
              <a:defRPr>
                <a:latin typeface="Comic Sans MS" pitchFamily="66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9D86DA-0068-4B62-987D-41E79CA57105}" type="datetimeFigureOut">
              <a:rPr lang="en-GB" smtClean="0"/>
              <a:pPr/>
              <a:t>12/04/2016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FE5BB2-C7F6-400A-9D88-E71EE969DEB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29600" cy="1828800"/>
          </a:xfrm>
        </p:spPr>
        <p:txBody>
          <a:bodyPr>
            <a:noAutofit/>
          </a:bodyPr>
          <a:lstStyle/>
          <a:p>
            <a:r>
              <a:rPr lang="en-GB" cap="none" dirty="0" smtClean="0"/>
              <a:t>A reflection on types</a:t>
            </a:r>
            <a:br>
              <a:rPr lang="en-GB" cap="none" dirty="0" smtClean="0"/>
            </a:br>
            <a:r>
              <a:rPr lang="en-GB" sz="3600" cap="none" dirty="0" smtClean="0"/>
              <a:t>in appreciation of Phil </a:t>
            </a:r>
            <a:r>
              <a:rPr lang="en-GB" sz="3600" cap="none" dirty="0" err="1" smtClean="0"/>
              <a:t>Wadler</a:t>
            </a:r>
            <a:endParaRPr lang="en-GB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201622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Simon Peyton Jones, Stephanie Weirich, </a:t>
            </a:r>
            <a:br>
              <a:rPr lang="en-GB" dirty="0" smtClean="0"/>
            </a:br>
            <a:r>
              <a:rPr lang="en-GB" dirty="0" smtClean="0"/>
              <a:t>Richard Eisenberg, Dimitrios Vytiniotis</a:t>
            </a:r>
          </a:p>
          <a:p>
            <a:endParaRPr lang="en-GB" dirty="0" smtClean="0"/>
          </a:p>
          <a:p>
            <a:r>
              <a:rPr lang="en-GB" dirty="0" smtClean="0"/>
              <a:t>Microsoft Research</a:t>
            </a:r>
            <a:br>
              <a:rPr lang="en-GB" dirty="0" smtClean="0"/>
            </a:br>
            <a:r>
              <a:rPr lang="en-GB" dirty="0" smtClean="0"/>
              <a:t>University of Pennsylvania</a:t>
            </a:r>
          </a:p>
          <a:p>
            <a:r>
              <a:rPr lang="en-GB" dirty="0" smtClean="0"/>
              <a:t>April 2016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6628" y="1368039"/>
            <a:ext cx="8229600" cy="18288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Three word titles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63" t="44713" r="12200" b="4507"/>
          <a:stretch/>
        </p:blipFill>
        <p:spPr>
          <a:xfrm>
            <a:off x="624290" y="550272"/>
            <a:ext cx="8071594" cy="2736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573" t="47455" r="11594" b="9273"/>
          <a:stretch/>
        </p:blipFill>
        <p:spPr>
          <a:xfrm rot="732722">
            <a:off x="819486" y="1901116"/>
            <a:ext cx="8006482" cy="1745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904" t="47923" r="18021" b="8462"/>
          <a:stretch/>
        </p:blipFill>
        <p:spPr>
          <a:xfrm rot="796770">
            <a:off x="2651425" y="3425952"/>
            <a:ext cx="6295557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950" t="41692" r="7787" b="8462"/>
          <a:stretch/>
        </p:blipFill>
        <p:spPr>
          <a:xfrm rot="20991284">
            <a:off x="645986" y="3910859"/>
            <a:ext cx="7033320" cy="2446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563" t="46609" r="7267" b="6782"/>
          <a:stretch/>
        </p:blipFill>
        <p:spPr>
          <a:xfrm rot="895378">
            <a:off x="705562" y="2727645"/>
            <a:ext cx="7288104" cy="2372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950" t="39615" r="9066" b="6386"/>
          <a:stretch/>
        </p:blipFill>
        <p:spPr>
          <a:xfrm rot="21113011">
            <a:off x="1088103" y="1505417"/>
            <a:ext cx="7299549" cy="2791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2140" t="43769" r="21775" b="20924"/>
          <a:stretch/>
        </p:blipFill>
        <p:spPr>
          <a:xfrm rot="20454849">
            <a:off x="777108" y="2368119"/>
            <a:ext cx="6634445" cy="25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92" y="657509"/>
            <a:ext cx="4017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A core calculus for Java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8245" y="2049993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Boiling Java down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917" y="3867246"/>
            <a:ext cx="2343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Java reduced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590" y="5316505"/>
            <a:ext cx="2783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Featherlite</a:t>
            </a:r>
            <a:r>
              <a:rPr lang="en-GB" sz="3200" dirty="0" smtClean="0">
                <a:latin typeface="Calibri" panose="020F0502020204030204" pitchFamily="34" charset="0"/>
              </a:rPr>
              <a:t> Java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614" y="1151048"/>
            <a:ext cx="4116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The essence of Java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614" y="2533021"/>
            <a:ext cx="320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The core of Java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0493" y="36193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Essential OOP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92" y="657509"/>
            <a:ext cx="4017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A core calculus for Java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8245" y="2049993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Boiling Java down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917" y="3867246"/>
            <a:ext cx="2343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Java reduced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590" y="5316505"/>
            <a:ext cx="3755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 smtClean="0">
                <a:latin typeface="Calibri" panose="020F0502020204030204" pitchFamily="34" charset="0"/>
              </a:rPr>
              <a:t>Featherlite</a:t>
            </a:r>
            <a:r>
              <a:rPr lang="en-GB" sz="4400" dirty="0" smtClean="0">
                <a:latin typeface="Calibri" panose="020F0502020204030204" pitchFamily="34" charset="0"/>
              </a:rPr>
              <a:t> Java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614" y="1151048"/>
            <a:ext cx="4116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The essence of Java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614" y="2533021"/>
            <a:ext cx="320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The core of Java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0493" y="36193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Essential OOP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11" name="Picture 10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42" y="272297"/>
            <a:ext cx="1275147" cy="1275147"/>
          </a:xfrm>
          <a:prstGeom prst="rect">
            <a:avLst/>
          </a:prstGeom>
        </p:spPr>
      </p:pic>
      <p:pic>
        <p:nvPicPr>
          <p:cNvPr id="12" name="Picture 11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81" y="752553"/>
            <a:ext cx="1275147" cy="1275147"/>
          </a:xfrm>
          <a:prstGeom prst="rect">
            <a:avLst/>
          </a:prstGeom>
        </p:spPr>
      </p:pic>
      <p:pic>
        <p:nvPicPr>
          <p:cNvPr id="13" name="Picture 12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97" y="2237387"/>
            <a:ext cx="1275147" cy="1275147"/>
          </a:xfrm>
          <a:prstGeom prst="rect">
            <a:avLst/>
          </a:prstGeom>
        </p:spPr>
      </p:pic>
      <p:pic>
        <p:nvPicPr>
          <p:cNvPr id="14" name="Picture 13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24" y="1807667"/>
            <a:ext cx="1275147" cy="1275147"/>
          </a:xfrm>
          <a:prstGeom prst="rect">
            <a:avLst/>
          </a:prstGeom>
        </p:spPr>
      </p:pic>
      <p:pic>
        <p:nvPicPr>
          <p:cNvPr id="15" name="Picture 14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9" y="3562086"/>
            <a:ext cx="1275147" cy="1275147"/>
          </a:xfrm>
          <a:prstGeom prst="rect">
            <a:avLst/>
          </a:prstGeom>
        </p:spPr>
      </p:pic>
      <p:pic>
        <p:nvPicPr>
          <p:cNvPr id="16" name="Picture 15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1275147" cy="12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5845" t="46341" r="5845" b="-6336"/>
          <a:stretch/>
        </p:blipFill>
        <p:spPr>
          <a:xfrm>
            <a:off x="1623" y="1844824"/>
            <a:ext cx="8807102" cy="38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92" y="657509"/>
            <a:ext cx="4017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A core calculus for Java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8245" y="2049993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Boiling Java down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917" y="3867246"/>
            <a:ext cx="2343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Java reduced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590" y="5316505"/>
            <a:ext cx="3755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 smtClean="0">
                <a:latin typeface="Calibri" panose="020F0502020204030204" pitchFamily="34" charset="0"/>
              </a:rPr>
              <a:t>Featherlite</a:t>
            </a:r>
            <a:r>
              <a:rPr lang="en-GB" sz="4400" dirty="0" smtClean="0">
                <a:latin typeface="Calibri" panose="020F0502020204030204" pitchFamily="34" charset="0"/>
              </a:rPr>
              <a:t> Java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614" y="1151048"/>
            <a:ext cx="4116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The essence of Java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614" y="2533021"/>
            <a:ext cx="320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The core of Java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0493" y="36193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Essential OOP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11" name="Picture 10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42" y="272297"/>
            <a:ext cx="1275147" cy="1275147"/>
          </a:xfrm>
          <a:prstGeom prst="rect">
            <a:avLst/>
          </a:prstGeom>
        </p:spPr>
      </p:pic>
      <p:pic>
        <p:nvPicPr>
          <p:cNvPr id="12" name="Picture 11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81" y="752553"/>
            <a:ext cx="1275147" cy="1275147"/>
          </a:xfrm>
          <a:prstGeom prst="rect">
            <a:avLst/>
          </a:prstGeom>
        </p:spPr>
      </p:pic>
      <p:pic>
        <p:nvPicPr>
          <p:cNvPr id="13" name="Picture 12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97" y="2237387"/>
            <a:ext cx="1275147" cy="1275147"/>
          </a:xfrm>
          <a:prstGeom prst="rect">
            <a:avLst/>
          </a:prstGeom>
        </p:spPr>
      </p:pic>
      <p:pic>
        <p:nvPicPr>
          <p:cNvPr id="14" name="Picture 13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24" y="1807667"/>
            <a:ext cx="1275147" cy="1275147"/>
          </a:xfrm>
          <a:prstGeom prst="rect">
            <a:avLst/>
          </a:prstGeom>
        </p:spPr>
      </p:pic>
      <p:pic>
        <p:nvPicPr>
          <p:cNvPr id="15" name="Picture 14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9" y="3562086"/>
            <a:ext cx="1275147" cy="1275147"/>
          </a:xfrm>
          <a:prstGeom prst="rect">
            <a:avLst/>
          </a:prstGeom>
        </p:spPr>
      </p:pic>
      <p:pic>
        <p:nvPicPr>
          <p:cNvPr id="16" name="Picture 15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1275147" cy="1275147"/>
          </a:xfrm>
          <a:prstGeom prst="rect">
            <a:avLst/>
          </a:prstGeom>
        </p:spPr>
      </p:pic>
      <p:pic>
        <p:nvPicPr>
          <p:cNvPr id="17" name="Picture 16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6" y="5070202"/>
            <a:ext cx="1275147" cy="1275147"/>
          </a:xfrm>
          <a:prstGeom prst="rect">
            <a:avLst/>
          </a:prstGeom>
        </p:spPr>
      </p:pic>
      <p:pic>
        <p:nvPicPr>
          <p:cNvPr id="18" name="Picture 17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0" y="5105483"/>
            <a:ext cx="1275147" cy="1275147"/>
          </a:xfrm>
          <a:prstGeom prst="rect">
            <a:avLst/>
          </a:prstGeom>
        </p:spPr>
      </p:pic>
      <p:pic>
        <p:nvPicPr>
          <p:cNvPr id="19" name="Picture 18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70" y="5104964"/>
            <a:ext cx="1275147" cy="1275147"/>
          </a:xfrm>
          <a:prstGeom prst="rect">
            <a:avLst/>
          </a:prstGeom>
        </p:spPr>
      </p:pic>
      <p:pic>
        <p:nvPicPr>
          <p:cNvPr id="20" name="Picture 19" descr="Original file ‎ (SVG file, nominally 100 × 100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40" y="5085816"/>
            <a:ext cx="1275147" cy="12751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94477" y="5340900"/>
            <a:ext cx="4591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alibri" panose="020F0502020204030204" pitchFamily="34" charset="0"/>
              </a:rPr>
              <a:t>Featherweight Java</a:t>
            </a:r>
          </a:p>
        </p:txBody>
      </p:sp>
    </p:spTree>
    <p:extLst>
      <p:ext uri="{BB962C8B-B14F-4D97-AF65-F5344CB8AC3E}">
        <p14:creationId xmlns:p14="http://schemas.microsoft.com/office/powerpoint/2010/main" val="38376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83" t="22923" r="37114" b="3428"/>
          <a:stretch/>
        </p:blipFill>
        <p:spPr>
          <a:xfrm>
            <a:off x="845586" y="1268760"/>
            <a:ext cx="7452828" cy="53139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CACM Jan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45" t="22856" r="7697" b="9788"/>
          <a:stretch/>
        </p:blipFill>
        <p:spPr>
          <a:xfrm>
            <a:off x="479688" y="1340768"/>
            <a:ext cx="7992888" cy="482453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CACM Dec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3568" y="1988840"/>
            <a:ext cx="7683690" cy="47221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Bad type systems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131840" y="3501008"/>
            <a:ext cx="3807725" cy="229282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63688" y="2708920"/>
            <a:ext cx="3600400" cy="2304256"/>
          </a:xfrm>
          <a:prstGeom prst="ellipse">
            <a:avLst/>
          </a:prstGeom>
          <a:solidFill>
            <a:srgbClr val="008000">
              <a:alpha val="46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8287" y="1351127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All programs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40152" y="2132856"/>
            <a:ext cx="2306472" cy="919401"/>
          </a:xfrm>
          <a:prstGeom prst="wedgeRoundRectCallout">
            <a:avLst>
              <a:gd name="adj1" fmla="val -41215"/>
              <a:gd name="adj2" fmla="val 124722"/>
              <a:gd name="adj3" fmla="val 16667"/>
            </a:avLst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Programs that work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1520" y="1340768"/>
            <a:ext cx="2920621" cy="919401"/>
          </a:xfrm>
          <a:prstGeom prst="wedgeRoundRectCallout">
            <a:avLst>
              <a:gd name="adj1" fmla="val 34824"/>
              <a:gd name="adj2" fmla="val 111151"/>
              <a:gd name="adj3" fmla="val 16667"/>
            </a:avLst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Programs that are well typed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0" y="5229200"/>
            <a:ext cx="3960440" cy="1464231"/>
          </a:xfrm>
          <a:prstGeom prst="wedgeRoundRectCallout">
            <a:avLst>
              <a:gd name="adj1" fmla="val 83882"/>
              <a:gd name="adj2" fmla="val -52502"/>
              <a:gd name="adj3" fmla="val 16667"/>
            </a:avLst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Zone of Abysmal Pain</a:t>
            </a:r>
          </a:p>
        </p:txBody>
      </p:sp>
    </p:spTree>
    <p:extLst>
      <p:ext uri="{BB962C8B-B14F-4D97-AF65-F5344CB8AC3E}">
        <p14:creationId xmlns:p14="http://schemas.microsoft.com/office/powerpoint/2010/main" val="770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3568" y="1988840"/>
            <a:ext cx="7683690" cy="47221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Sexy type systems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131840" y="3501008"/>
            <a:ext cx="3807725" cy="229282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99792" y="3284984"/>
            <a:ext cx="3600400" cy="2304256"/>
          </a:xfrm>
          <a:prstGeom prst="ellipse">
            <a:avLst/>
          </a:prstGeom>
          <a:solidFill>
            <a:srgbClr val="008000">
              <a:alpha val="46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8287" y="1351127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All programs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40152" y="2132856"/>
            <a:ext cx="2306472" cy="919401"/>
          </a:xfrm>
          <a:prstGeom prst="wedgeRoundRectCallout">
            <a:avLst>
              <a:gd name="adj1" fmla="val -41215"/>
              <a:gd name="adj2" fmla="val 124722"/>
              <a:gd name="adj3" fmla="val 16667"/>
            </a:avLst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Programs that work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1520" y="1340768"/>
            <a:ext cx="2920621" cy="919401"/>
          </a:xfrm>
          <a:prstGeom prst="wedgeRoundRectCallout">
            <a:avLst>
              <a:gd name="adj1" fmla="val 54578"/>
              <a:gd name="adj2" fmla="val 191663"/>
              <a:gd name="adj3" fmla="val 16667"/>
            </a:avLst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Programs that are well typed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79512" y="6051436"/>
            <a:ext cx="4896544" cy="442674"/>
          </a:xfrm>
          <a:prstGeom prst="wedgeRoundRectCallout">
            <a:avLst>
              <a:gd name="adj1" fmla="val 53870"/>
              <a:gd name="adj2" fmla="val -121615"/>
              <a:gd name="adj3" fmla="val 16667"/>
            </a:avLst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Smaller Zone of Abysmal Pain</a:t>
            </a:r>
          </a:p>
        </p:txBody>
      </p:sp>
    </p:spTree>
    <p:extLst>
      <p:ext uri="{BB962C8B-B14F-4D97-AF65-F5344CB8AC3E}">
        <p14:creationId xmlns:p14="http://schemas.microsoft.com/office/powerpoint/2010/main" val="1771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Implementing a store</a:t>
            </a:r>
            <a:endParaRPr lang="en-GB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560822"/>
            <a:ext cx="8435280" cy="7241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None/>
              <a:defRPr/>
            </a:pP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Let’s implement</a:t>
            </a:r>
            <a:r>
              <a:rPr kumimoji="0" lang="en-GB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this in Haskell, as a state transformer</a:t>
            </a:r>
            <a:endParaRPr kumimoji="0" lang="en-GB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428" y="1415550"/>
            <a:ext cx="7416824" cy="101566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newSTRef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:: a            -&gt; ST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a)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readSTRef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     -&gt; ST a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writeSTRef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a -&gt; ST ()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352" y="3247807"/>
            <a:ext cx="7416824" cy="40011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newtype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ST a =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MkST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(Store -&gt;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a,Store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1716" y="3971969"/>
            <a:ext cx="8435280" cy="724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kern="0" dirty="0" smtClean="0"/>
              <a:t>But what is a “Store”??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52" t="16689" r="7762" b="13913"/>
          <a:stretch/>
        </p:blipFill>
        <p:spPr>
          <a:xfrm>
            <a:off x="683568" y="764704"/>
            <a:ext cx="76328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Implementing a store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315054"/>
            <a:ext cx="8435280" cy="139386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sz="2400" kern="0" dirty="0" smtClean="0"/>
              <a:t>But what is a “Store”?  </a:t>
            </a:r>
            <a:br>
              <a:rPr lang="en-GB" sz="2400" kern="0" dirty="0" smtClean="0"/>
            </a:br>
            <a:r>
              <a:rPr lang="en-GB" sz="2400" kern="0" dirty="0" smtClean="0"/>
              <a:t>It maps keys (</a:t>
            </a:r>
            <a:r>
              <a:rPr lang="en-GB" sz="2400" kern="0" dirty="0" err="1" smtClean="0"/>
              <a:t>STRefs</a:t>
            </a:r>
            <a:r>
              <a:rPr lang="en-GB" sz="2400" kern="0" dirty="0" smtClean="0"/>
              <a:t>) to values of many different types.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endParaRPr lang="en-GB" sz="1800" kern="0" dirty="0" smtClean="0"/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sz="2400" kern="0" dirty="0" smtClean="0"/>
              <a:t>Attempt 1: use </a:t>
            </a:r>
            <a:r>
              <a:rPr lang="en-GB" sz="2400" kern="0" dirty="0" err="1" smtClean="0"/>
              <a:t>Data.Map</a:t>
            </a:r>
            <a:endParaRPr lang="en-GB" sz="2400" kern="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3588" y="3284984"/>
            <a:ext cx="7416824" cy="132343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newtype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=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 Store = Map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????</a:t>
            </a:r>
          </a:p>
          <a:p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lookupStore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STRef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 a -&gt; Store -&gt; Maybe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Implementing a store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315054"/>
            <a:ext cx="8435280" cy="8898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sz="2400" kern="0" dirty="0" smtClean="0"/>
              <a:t>Attempt 2: we need dynamic types, even in a statically typed language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2583560"/>
            <a:ext cx="7416824" cy="317009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newtype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STRef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=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MkSTRef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 Store = Map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Dynamic</a:t>
            </a:r>
          </a:p>
          <a:p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:: Dynamic -&gt; Maybe a</a:t>
            </a: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lookupStore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-&gt; Store -&gt;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Maybe a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lookupStore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key) store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Data.Map.lookup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key store of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Nothing -&gt; Nothing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Just d  -&gt;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d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Implementing a store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315054"/>
            <a:ext cx="8435280" cy="8898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sz="2400" kern="0" dirty="0" smtClean="0"/>
              <a:t>Attempt 2: we need dynamic types, even in a statically typed language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2583560"/>
            <a:ext cx="7416824" cy="317009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newtype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STRef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=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MkSTRef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 Store = Map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Dynamic</a:t>
            </a:r>
          </a:p>
          <a:p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:: Dynamic -&gt; Maybe a</a:t>
            </a: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lookupStore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STRef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 a -&gt; Store -&gt;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Maybe a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lookupStore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key) store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Data.Map.lookup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store key of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Nothing -&gt; Nothing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Just d  -&gt;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d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83768" y="1934512"/>
            <a:ext cx="5040560" cy="919401"/>
          </a:xfrm>
          <a:prstGeom prst="wedgeRoundRectCallout">
            <a:avLst>
              <a:gd name="adj1" fmla="val -52191"/>
              <a:gd name="adj2" fmla="val 125193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Too polymorphic!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See “Theorems for Free”</a:t>
            </a:r>
          </a:p>
        </p:txBody>
      </p:sp>
    </p:spTree>
    <p:extLst>
      <p:ext uri="{BB962C8B-B14F-4D97-AF65-F5344CB8AC3E}">
        <p14:creationId xmlns:p14="http://schemas.microsoft.com/office/powerpoint/2010/main" val="35668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Implementing a store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315054"/>
            <a:ext cx="8435280" cy="8898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kern="0" dirty="0" smtClean="0"/>
              <a:t>Attempt 3: enumerate the types we need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1988840"/>
            <a:ext cx="8280920" cy="440120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 Dynamic =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DInt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|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DBool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Bool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|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DPair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Dynamic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| …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etc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fromDynInt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:: Dynamic -&gt; Maybe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fromDynBool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Dynamic -&gt; Maybe Bool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 where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:: Dynamic -&gt; Maybe a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lookupStore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 =&gt;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-&gt; Store -&gt;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Maybe a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lookupStore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MkSTRef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key) store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Data.Map.lookup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store key of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Nothing -&gt; Nothing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Just d 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d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054" r="4308"/>
          <a:stretch/>
        </p:blipFill>
        <p:spPr>
          <a:xfrm>
            <a:off x="899592" y="1196751"/>
            <a:ext cx="7128792" cy="550113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The birth of type classes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8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Implementing a store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315054"/>
            <a:ext cx="8435280" cy="8898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kern="0" dirty="0" smtClean="0"/>
              <a:t>Attempt 3: enumerate the types we need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520" y="2004809"/>
            <a:ext cx="8280920" cy="70788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 Dynamic = </a:t>
            </a:r>
            <a:r>
              <a:rPr lang="en-GB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DInt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| </a:t>
            </a:r>
            <a:r>
              <a:rPr lang="en-GB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DBool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Bool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| </a:t>
            </a:r>
            <a:r>
              <a:rPr lang="en-GB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DPair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Dynamic </a:t>
            </a:r>
            <a:r>
              <a:rPr lang="en-GB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| …</a:t>
            </a:r>
            <a:r>
              <a:rPr lang="en-GB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etc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800374"/>
            <a:ext cx="8435280" cy="27888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en-GB" sz="2400" kern="0" dirty="0" smtClean="0"/>
              <a:t>Non-starter because it requires a </a:t>
            </a:r>
            <a:r>
              <a:rPr lang="en-GB" sz="2400" b="1" kern="0" dirty="0" smtClean="0">
                <a:solidFill>
                  <a:srgbClr val="FFC000"/>
                </a:solidFill>
              </a:rPr>
              <a:t>closed world</a:t>
            </a:r>
          </a:p>
          <a:p>
            <a:pPr marL="358775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sz="2400" kern="0" dirty="0" smtClean="0"/>
              <a:t>We want</a:t>
            </a:r>
          </a:p>
          <a:p>
            <a:pPr marL="358775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sz="24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400" b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readSTRef</a:t>
            </a:r>
            <a:r>
              <a:rPr lang="en-GB" sz="24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:: </a:t>
            </a:r>
            <a:r>
              <a:rPr lang="en-GB" sz="2400" b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STRef</a:t>
            </a:r>
            <a:r>
              <a:rPr lang="en-GB" sz="24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-&gt; ST a</a:t>
            </a:r>
          </a:p>
          <a:p>
            <a:pPr marL="358775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sz="2400" kern="0" dirty="0" smtClean="0"/>
              <a:t>to work for any type ‘a’, including new ones</a:t>
            </a:r>
          </a:p>
          <a:p>
            <a:pPr marL="358775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endParaRPr lang="en-GB" sz="2400" kern="0" dirty="0" smtClean="0"/>
          </a:p>
          <a:p>
            <a:pPr marL="358775" indent="-35877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en-GB" sz="2400" kern="0" dirty="0" smtClean="0"/>
              <a:t>Also: converting to and fro takes a deep traversal</a:t>
            </a:r>
          </a:p>
        </p:txBody>
      </p:sp>
    </p:spTree>
    <p:extLst>
      <p:ext uri="{BB962C8B-B14F-4D97-AF65-F5344CB8AC3E}">
        <p14:creationId xmlns:p14="http://schemas.microsoft.com/office/powerpoint/2010/main" val="14338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What’s in a Dynamic?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315054"/>
            <a:ext cx="8435280" cy="124985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defRPr/>
            </a:pPr>
            <a:r>
              <a:rPr lang="en-GB" sz="2400" kern="0" dirty="0" smtClean="0"/>
              <a:t>A Dynamic should consist of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en-GB" sz="2400" kern="0" dirty="0" smtClean="0"/>
              <a:t>The value itself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en-GB" sz="2400" kern="0" dirty="0" smtClean="0"/>
              <a:t>A runtime representation of its 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588" y="2852936"/>
            <a:ext cx="7416824" cy="70788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Dynamic where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a -&gt; Dynamic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115616" y="4365104"/>
            <a:ext cx="2664296" cy="1021556"/>
          </a:xfrm>
          <a:prstGeom prst="wedgeRoundRectCallout">
            <a:avLst>
              <a:gd name="adj1" fmla="val 26510"/>
              <a:gd name="adj2" fmla="val -133827"/>
              <a:gd name="adj3" fmla="val 16667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Runtime representation of the type of the value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211960" y="4671571"/>
            <a:ext cx="2664296" cy="408623"/>
          </a:xfrm>
          <a:prstGeom prst="wedgeRoundRectCallout">
            <a:avLst>
              <a:gd name="adj1" fmla="val -44419"/>
              <a:gd name="adj2" fmla="val -346414"/>
              <a:gd name="adj3" fmla="val 16667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The value itself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085296" y="5833398"/>
            <a:ext cx="2664296" cy="715089"/>
          </a:xfrm>
          <a:prstGeom prst="wedgeRoundRectCallout">
            <a:avLst>
              <a:gd name="adj1" fmla="val 4202"/>
              <a:gd name="adj2" fmla="val -109584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A type-indexed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28239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Q1: where do </a:t>
            </a:r>
            <a:r>
              <a:rPr lang="en-GB" dirty="0" err="1" smtClean="0"/>
              <a:t>TypeReps</a:t>
            </a:r>
            <a:r>
              <a:rPr lang="en-GB" dirty="0" smtClean="0"/>
              <a:t> come from?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66428" y="1417638"/>
            <a:ext cx="7416824" cy="255454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 where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toDynamic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=&gt; a -&gt; Dynamic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toDynamic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x</a:t>
            </a: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Dynamic where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a -&gt;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Dynamic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46300"/>
            <a:ext cx="8435280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endParaRPr lang="en-GB" sz="2400" kern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4221375"/>
            <a:ext cx="8435280" cy="124985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en-GB" sz="2400" kern="0" dirty="0" smtClean="0"/>
              <a:t>No deep traversal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en-GB" sz="2400" kern="0" dirty="0" smtClean="0"/>
              <a:t>Instances of </a:t>
            </a:r>
            <a:r>
              <a:rPr lang="en-GB" sz="2400" kern="0" dirty="0" err="1" smtClean="0"/>
              <a:t>Typeable</a:t>
            </a:r>
            <a:r>
              <a:rPr lang="en-GB" sz="2400" kern="0" dirty="0" smtClean="0"/>
              <a:t> are built 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5373216"/>
            <a:ext cx="7416824" cy="101566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Wurble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=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MkWurble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| …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 Implicitly you get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 instance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 =&gt;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Wurble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a)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Q1: where do </a:t>
            </a:r>
            <a:r>
              <a:rPr lang="en-GB" dirty="0" err="1" smtClean="0"/>
              <a:t>TypeReps</a:t>
            </a:r>
            <a:r>
              <a:rPr lang="en-GB" dirty="0" smtClean="0"/>
              <a:t> come from?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267445"/>
            <a:ext cx="7416824" cy="135421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 where</a:t>
            </a:r>
          </a:p>
          <a:p>
            <a:r>
              <a:rPr lang="en-GB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</a:t>
            </a:r>
          </a:p>
          <a:p>
            <a:endParaRPr lang="en-GB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toDynamic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=&gt; a -&gt; Dynamic</a:t>
            </a:r>
          </a:p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toDynamic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x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46300"/>
            <a:ext cx="8435280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endParaRPr lang="en-GB" sz="2400" kern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7104" y="4346887"/>
            <a:ext cx="7416824" cy="101566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Wurble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=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MkWurble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| …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 Implicitly you get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 instance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 =&gt;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Wurble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a)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924944"/>
            <a:ext cx="741682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newtype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=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a)</a:t>
            </a:r>
          </a:p>
          <a:p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toDynamic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a -&gt; Dynamic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toDynamic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x =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x</a:t>
            </a:r>
          </a:p>
        </p:txBody>
      </p:sp>
      <p:sp>
        <p:nvSpPr>
          <p:cNvPr id="3" name="Bent-Up Arrow 2"/>
          <p:cNvSpPr/>
          <p:nvPr/>
        </p:nvSpPr>
        <p:spPr>
          <a:xfrm rot="5400000">
            <a:off x="334990" y="2799987"/>
            <a:ext cx="964499" cy="720080"/>
          </a:xfrm>
          <a:prstGeom prst="bentUpArrow">
            <a:avLst>
              <a:gd name="adj1" fmla="val 50000"/>
              <a:gd name="adj2" fmla="val 41629"/>
              <a:gd name="adj3" fmla="val 25000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5800" y="5768830"/>
            <a:ext cx="78125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tWurble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Wurble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tWurble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tra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=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mkTrApp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“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Wurble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” [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tra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])</a:t>
            </a:r>
          </a:p>
        </p:txBody>
      </p:sp>
      <p:sp>
        <p:nvSpPr>
          <p:cNvPr id="11" name="Bent-Up Arrow 10"/>
          <p:cNvSpPr/>
          <p:nvPr/>
        </p:nvSpPr>
        <p:spPr>
          <a:xfrm rot="5400000">
            <a:off x="300100" y="5580578"/>
            <a:ext cx="964499" cy="720080"/>
          </a:xfrm>
          <a:prstGeom prst="bentUpArrow">
            <a:avLst>
              <a:gd name="adj1" fmla="val 50000"/>
              <a:gd name="adj2" fmla="val 41629"/>
              <a:gd name="adj3" fmla="val 25000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136" t="18375" r="19352" b="6327"/>
          <a:stretch/>
        </p:blipFill>
        <p:spPr>
          <a:xfrm>
            <a:off x="640364" y="1124744"/>
            <a:ext cx="7863271" cy="561662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The birth of </a:t>
            </a:r>
            <a:r>
              <a:rPr lang="en-GB" dirty="0" err="1" smtClean="0"/>
              <a:t>TypeRep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1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50" t="25739" r="4654" b="14093"/>
          <a:stretch/>
        </p:blipFill>
        <p:spPr>
          <a:xfrm>
            <a:off x="539552" y="980728"/>
            <a:ext cx="82484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Q2: what can you do with </a:t>
            </a:r>
            <a:r>
              <a:rPr lang="en-GB" dirty="0" err="1" smtClean="0"/>
              <a:t>TypeRep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84784"/>
            <a:ext cx="7416824" cy="230832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Dynamic where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a -&gt; Dynamic</a:t>
            </a:r>
          </a:p>
          <a:p>
            <a:endParaRPr lang="en-GB" sz="16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b.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=&gt; Dynamic -&gt; Maybe b</a:t>
            </a:r>
          </a:p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a) (x::a))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let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rb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 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case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rb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True  -&gt; Just x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False -&gt; Nothing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69160"/>
            <a:ext cx="8435280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endParaRPr lang="en-GB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2036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Q2: what can you do with </a:t>
            </a:r>
            <a:r>
              <a:rPr lang="en-GB" dirty="0" err="1" smtClean="0"/>
              <a:t>TypeRep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84784"/>
            <a:ext cx="7416824" cy="230832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Dynamic where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a -&gt; Dynamic</a:t>
            </a:r>
          </a:p>
          <a:p>
            <a:endParaRPr lang="en-GB" sz="16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b.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=&gt; Dynamic -&gt; Maybe b</a:t>
            </a:r>
          </a:p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a)) (x::a)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let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rb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 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case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rb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True  -&gt; Just x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False -&gt; Nothing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69160"/>
            <a:ext cx="8435280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endParaRPr lang="en-GB" sz="2400" kern="0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4559404" y="3573016"/>
            <a:ext cx="3744416" cy="1021556"/>
          </a:xfrm>
          <a:prstGeom prst="wedgeRoundRectCallout">
            <a:avLst>
              <a:gd name="adj1" fmla="val -68860"/>
              <a:gd name="adj2" fmla="val -68036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Type error 2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Just x :: Maybe a,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but we need Maybe b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95164" y="5123428"/>
            <a:ext cx="3744416" cy="1021556"/>
          </a:xfrm>
          <a:prstGeom prst="wedgeRoundRectCallout">
            <a:avLst>
              <a:gd name="adj1" fmla="val -686"/>
              <a:gd name="adj2" fmla="val -240344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Type error 1</a:t>
            </a:r>
          </a:p>
          <a:p>
            <a:pPr algn="ctr"/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ra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TypeRep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a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but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rb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TypeRep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7936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We need type-aware equality!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2068393"/>
            <a:ext cx="7416824" cy="280076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 -&gt; 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b -&gt; Maybe (a :=: b)</a:t>
            </a:r>
          </a:p>
          <a:p>
            <a:endParaRPr lang="en-GB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 a :=: b where</a:t>
            </a:r>
          </a:p>
          <a:p>
            <a:r>
              <a:rPr lang="en-GB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:: a :=: a</a:t>
            </a:r>
            <a:endParaRPr lang="en-GB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6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b.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=&gt; Dynamic -&gt; Maybe b</a:t>
            </a:r>
          </a:p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a)) (x::a)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let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rb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 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case 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ra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`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` 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rb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Just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Just x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Nothing   -&gt;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Nothing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69160"/>
            <a:ext cx="8435280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endParaRPr lang="en-GB" sz="2400" kern="0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4932040" y="4402162"/>
            <a:ext cx="3744416" cy="715089"/>
          </a:xfrm>
          <a:prstGeom prst="wedgeRoundRectCallout">
            <a:avLst>
              <a:gd name="adj1" fmla="val -68249"/>
              <a:gd name="adj2" fmla="val -44593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Fix error 2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In here we know that a ~ b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563888" y="1169547"/>
            <a:ext cx="5040560" cy="715089"/>
          </a:xfrm>
          <a:prstGeom prst="wedgeRoundRectCallout">
            <a:avLst>
              <a:gd name="adj1" fmla="val -38369"/>
              <a:gd name="adj2" fmla="val 79017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Fix error 1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compares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TypeReps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with different indices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428" y="5336158"/>
            <a:ext cx="74168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ab.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a~b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=&gt; a :=: b</a:t>
            </a:r>
          </a:p>
        </p:txBody>
      </p:sp>
    </p:spTree>
    <p:extLst>
      <p:ext uri="{BB962C8B-B14F-4D97-AF65-F5344CB8AC3E}">
        <p14:creationId xmlns:p14="http://schemas.microsoft.com/office/powerpoint/2010/main" val="34106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 notation for the Maybe monad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2068393"/>
            <a:ext cx="7416824" cy="230832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-&gt; Maybe (a :=: b)</a:t>
            </a:r>
          </a:p>
          <a:p>
            <a:endParaRPr lang="en-GB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a :=: b where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a :=: a</a:t>
            </a:r>
            <a:endParaRPr lang="en-GB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6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b.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Typeable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=&gt; Dynamic -&gt; Maybe b</a:t>
            </a:r>
          </a:p>
          <a:p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fromDynamic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a)) (x::a)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 {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`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` (</a:t>
            </a:r>
            <a:r>
              <a:rPr lang="en-GB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b)</a:t>
            </a:r>
            <a:endParaRPr lang="en-GB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; 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x </a:t>
            </a:r>
            <a:r>
              <a:rPr lang="en-GB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3069" y="4869159"/>
            <a:ext cx="8435280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endParaRPr lang="en-GB" sz="2400" kern="0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3995936" y="5021527"/>
            <a:ext cx="3744416" cy="919401"/>
          </a:xfrm>
          <a:prstGeom prst="wedgeRoundRectCallout">
            <a:avLst>
              <a:gd name="adj1" fmla="val -66795"/>
              <a:gd name="adj2" fmla="val -147601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Use do-notation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(convenience only)</a:t>
            </a:r>
          </a:p>
        </p:txBody>
      </p:sp>
    </p:spTree>
    <p:extLst>
      <p:ext uri="{BB962C8B-B14F-4D97-AF65-F5344CB8AC3E}">
        <p14:creationId xmlns:p14="http://schemas.microsoft.com/office/powerpoint/2010/main" val="29263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have we got to?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582356" y="1347600"/>
            <a:ext cx="2088232" cy="408623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ST library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82356" y="2262351"/>
            <a:ext cx="2088232" cy="408623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Store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09950" y="3854272"/>
            <a:ext cx="2088232" cy="1021556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Dynamic,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fromDynamic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toDynamic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3956427"/>
            <a:ext cx="2088232" cy="408623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Data.Map</a:t>
            </a:r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3688" y="5475089"/>
            <a:ext cx="6696744" cy="646986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Typeable</a:t>
            </a:r>
            <a:r>
              <a:rPr lang="en-GB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br>
              <a:rPr lang="en-GB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eqT</a:t>
            </a:r>
            <a:r>
              <a:rPr lang="en-GB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::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-&gt; </a:t>
            </a:r>
            <a:r>
              <a:rPr lang="en-GB" sz="16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TypeRep</a:t>
            </a:r>
            <a:r>
              <a:rPr lang="en-GB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-&gt; Maybe (a :=: b)</a:t>
            </a: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2626472" y="1756223"/>
            <a:ext cx="0" cy="50612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2"/>
            <a:endCxn id="8" idx="0"/>
          </p:cNvCxnSpPr>
          <p:nvPr/>
        </p:nvCxnSpPr>
        <p:spPr>
          <a:xfrm rot="16200000" flipH="1">
            <a:off x="4283433" y="4646461"/>
            <a:ext cx="599261" cy="1057994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5" idx="2"/>
            <a:endCxn id="6" idx="0"/>
          </p:cNvCxnSpPr>
          <p:nvPr/>
        </p:nvCxnSpPr>
        <p:spPr>
          <a:xfrm rot="16200000" flipH="1">
            <a:off x="2748620" y="2548826"/>
            <a:ext cx="1183298" cy="1427594"/>
          </a:xfrm>
          <a:prstGeom prst="bentConnector3">
            <a:avLst>
              <a:gd name="adj1" fmla="val 54600"/>
            </a:avLst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2"/>
            <a:endCxn id="7" idx="0"/>
          </p:cNvCxnSpPr>
          <p:nvPr/>
        </p:nvCxnSpPr>
        <p:spPr>
          <a:xfrm rot="5400000">
            <a:off x="1354332" y="2684286"/>
            <a:ext cx="1285453" cy="1258828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64512" y="2420768"/>
            <a:ext cx="1034365" cy="715089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Type-safe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5484" y="5405734"/>
            <a:ext cx="1429097" cy="715089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Trusted code base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5508788" y="1600200"/>
            <a:ext cx="3178011" cy="34849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Type-safe reflection</a:t>
            </a:r>
          </a:p>
          <a:p>
            <a:r>
              <a:rPr lang="en-GB" dirty="0" smtClean="0"/>
              <a:t>Small trusted code base</a:t>
            </a:r>
          </a:p>
          <a:p>
            <a:r>
              <a:rPr lang="en-GB" dirty="0" smtClean="0"/>
              <a:t>Smaller, more re-usable primitive than Dynamic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581877"/>
            <a:ext cx="7416824" cy="40011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Dynamic -&gt; Maybe Dynamic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923928" y="3444002"/>
            <a:ext cx="3240360" cy="1021556"/>
          </a:xfrm>
          <a:prstGeom prst="wedgeRoundRectCallout">
            <a:avLst>
              <a:gd name="adj1" fmla="val -31974"/>
              <a:gd name="adj2" fmla="val -198805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Return Nothing if the argument Dynamic turns out not to be a list</a:t>
            </a:r>
          </a:p>
        </p:txBody>
      </p:sp>
    </p:spTree>
    <p:extLst>
      <p:ext uri="{BB962C8B-B14F-4D97-AF65-F5344CB8AC3E}">
        <p14:creationId xmlns:p14="http://schemas.microsoft.com/office/powerpoint/2010/main" val="16849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Decomposing </a:t>
            </a:r>
            <a:r>
              <a:rPr lang="en-GB" dirty="0" err="1" smtClean="0"/>
              <a:t>TypeRep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416824" cy="286232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Dynamic -&gt; Maybe Dynamic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| 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looks like [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tx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]…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rxs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looks like [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]…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Just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(head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| otherwise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Nothing</a:t>
            </a:r>
          </a:p>
        </p:txBody>
      </p:sp>
    </p:spTree>
    <p:extLst>
      <p:ext uri="{BB962C8B-B14F-4D97-AF65-F5344CB8AC3E}">
        <p14:creationId xmlns:p14="http://schemas.microsoft.com/office/powerpoint/2010/main" val="22430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Decomposing </a:t>
            </a:r>
            <a:r>
              <a:rPr lang="en-GB" dirty="0" err="1"/>
              <a:t>TypeRep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416824" cy="286232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Dynamic -&gt; Maybe Dynamic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| 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looks like [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tx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]…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rxs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looks like [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]…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Just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(head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| otherwise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Nothing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436096" y="3501008"/>
            <a:ext cx="2376264" cy="1328023"/>
          </a:xfrm>
          <a:prstGeom prst="wedgeRoundRectCallout">
            <a:avLst>
              <a:gd name="adj1" fmla="val 16681"/>
              <a:gd name="adj2" fmla="val -134406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This should be [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tx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] but it’s actually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txs</a:t>
            </a:r>
            <a:endParaRPr lang="en-GB" sz="2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Decomposing </a:t>
            </a:r>
            <a:r>
              <a:rPr lang="en-GB" dirty="0" err="1"/>
              <a:t>TypeRep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848872" cy="409342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Dynamic -&gt; Maybe Dynamic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do { App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splitApp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`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`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[])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; return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(head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 }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563888" y="3284984"/>
            <a:ext cx="3250704" cy="408623"/>
          </a:xfrm>
          <a:prstGeom prst="wedgeRoundRectCallout">
            <a:avLst>
              <a:gd name="adj1" fmla="val -47203"/>
              <a:gd name="adj2" fmla="val -121754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Decompose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rxs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into (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rl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rx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563888" y="4509120"/>
            <a:ext cx="3250704" cy="408623"/>
          </a:xfrm>
          <a:prstGeom prst="wedgeRoundRectCallout">
            <a:avLst>
              <a:gd name="adj1" fmla="val -47203"/>
              <a:gd name="adj2" fmla="val -121754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Check that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rl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= []</a:t>
            </a:r>
          </a:p>
        </p:txBody>
      </p:sp>
    </p:spTree>
    <p:extLst>
      <p:ext uri="{BB962C8B-B14F-4D97-AF65-F5344CB8AC3E}">
        <p14:creationId xmlns:p14="http://schemas.microsoft.com/office/powerpoint/2010/main" val="9788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Decomposing </a:t>
            </a:r>
            <a:r>
              <a:rPr lang="en-GB" dirty="0" err="1"/>
              <a:t>TypeRep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848872" cy="163121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Dynamic -&gt; Maybe Dynamic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do { App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splitApp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`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`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[])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; return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(head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 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4365104"/>
            <a:ext cx="784887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AppResult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 where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App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(a b)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splitApp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 -&gt; Maybe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AppResult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t)</a:t>
            </a:r>
          </a:p>
        </p:txBody>
      </p:sp>
    </p:spTree>
    <p:extLst>
      <p:ext uri="{BB962C8B-B14F-4D97-AF65-F5344CB8AC3E}">
        <p14:creationId xmlns:p14="http://schemas.microsoft.com/office/powerpoint/2010/main" val="23858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994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WG2.8 June 1992 </a:t>
            </a:r>
            <a:endParaRPr lang="en-GB" dirty="0"/>
          </a:p>
        </p:txBody>
      </p:sp>
      <p:pic>
        <p:nvPicPr>
          <p:cNvPr id="3" name="Picture 2" descr="WG2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475" y="844583"/>
            <a:ext cx="8749050" cy="59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Kind polymorphism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848872" cy="163121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Dynamic -&gt; Maybe Dynamic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do { App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splitApp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`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`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[])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; return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(head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 }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724128" y="3673763"/>
            <a:ext cx="3250704" cy="783193"/>
          </a:xfrm>
          <a:prstGeom prst="wedgeRoundRectCallout">
            <a:avLst>
              <a:gd name="adj1" fmla="val -21927"/>
              <a:gd name="adj2" fmla="val -137889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Representation of the list type constructor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798695"/>
            <a:ext cx="78488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k. k -&gt; *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077680" y="6134200"/>
            <a:ext cx="3662671" cy="442674"/>
          </a:xfrm>
          <a:prstGeom prst="wedgeRoundRectCallout">
            <a:avLst>
              <a:gd name="adj1" fmla="val -37460"/>
              <a:gd name="adj2" fmla="val -239897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Argument can be of any kind</a:t>
            </a:r>
          </a:p>
        </p:txBody>
      </p:sp>
    </p:spTree>
    <p:extLst>
      <p:ext uri="{BB962C8B-B14F-4D97-AF65-F5344CB8AC3E}">
        <p14:creationId xmlns:p14="http://schemas.microsoft.com/office/powerpoint/2010/main" val="26403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Kind polymorphism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7564" y="1446238"/>
            <a:ext cx="78488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AppResult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 where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App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(a b)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564" y="2583674"/>
            <a:ext cx="784887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App ::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kb (r::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(a::kb-&gt;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(b::kb).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(r ~ a b)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=&gt;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564" y="4797152"/>
            <a:ext cx="7848872" cy="163121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Dynamic -&gt; Maybe Dynamic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do { </a:t>
            </a:r>
            <a:r>
              <a:rPr lang="en-GB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App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splitApp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`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`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[])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; return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(head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 }</a:t>
            </a:r>
          </a:p>
        </p:txBody>
      </p:sp>
    </p:spTree>
    <p:extLst>
      <p:ext uri="{BB962C8B-B14F-4D97-AF65-F5344CB8AC3E}">
        <p14:creationId xmlns:p14="http://schemas.microsoft.com/office/powerpoint/2010/main" val="29186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problem!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7928" y="1417638"/>
            <a:ext cx="784887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App ::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kb (r::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(a::kb-&gt;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(b::kb).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(r ~ a b)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=&gt;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7928" y="2852936"/>
            <a:ext cx="7848872" cy="163121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Dynamic -&gt; Maybe Dynamic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do { App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splitApp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`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`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[])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; return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(head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 }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691680" y="5363487"/>
            <a:ext cx="2952328" cy="408623"/>
          </a:xfrm>
          <a:prstGeom prst="wedgeRoundRectCallout">
            <a:avLst>
              <a:gd name="adj1" fmla="val 8484"/>
              <a:gd name="adj2" fmla="val -360694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rl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TypeRep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(a :: kb-&gt;*)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04048" y="5329005"/>
            <a:ext cx="2952328" cy="408623"/>
          </a:xfrm>
          <a:prstGeom prst="wedgeRoundRectCallout">
            <a:avLst>
              <a:gd name="adj1" fmla="val 8484"/>
              <a:gd name="adj2" fmla="val -360694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TypeRep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([] :: *-&gt;*)</a:t>
            </a:r>
          </a:p>
        </p:txBody>
      </p:sp>
    </p:spTree>
    <p:extLst>
      <p:ext uri="{BB962C8B-B14F-4D97-AF65-F5344CB8AC3E}">
        <p14:creationId xmlns:p14="http://schemas.microsoft.com/office/powerpoint/2010/main" val="9105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problem!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7928" y="1417638"/>
            <a:ext cx="784887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App ::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kb (r::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(a::kb-&gt;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kr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(b::kb).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(r ~ a b)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=&gt;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7928" y="2852936"/>
            <a:ext cx="7848872" cy="163121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Dynamic -&gt; Maybe Dynamic</a:t>
            </a:r>
          </a:p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dynHead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do { App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splitApp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rxs</a:t>
            </a:r>
            <a:endParaRPr lang="en-GB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`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`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[])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; return (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Dyn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rx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(head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 }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691680" y="5363487"/>
            <a:ext cx="2952328" cy="408623"/>
          </a:xfrm>
          <a:prstGeom prst="wedgeRoundRectCallout">
            <a:avLst>
              <a:gd name="adj1" fmla="val 8484"/>
              <a:gd name="adj2" fmla="val -360694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rl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::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TypeRep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(a :: kb-&gt;*)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04048" y="5329005"/>
            <a:ext cx="2952328" cy="408623"/>
          </a:xfrm>
          <a:prstGeom prst="wedgeRoundRectCallout">
            <a:avLst>
              <a:gd name="adj1" fmla="val 8484"/>
              <a:gd name="adj2" fmla="val -360694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TypeRep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([] :: *-&gt;*)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4624" y="5969977"/>
            <a:ext cx="8496944" cy="646986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Conclusion: </a:t>
            </a:r>
            <a:r>
              <a:rPr lang="en-GB" sz="3200" dirty="0" err="1" smtClean="0">
                <a:solidFill>
                  <a:schemeClr val="bg1"/>
                </a:solidFill>
                <a:latin typeface="Comic Sans MS" pitchFamily="66" charset="0"/>
              </a:rPr>
              <a:t>eqT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 must be </a:t>
            </a:r>
            <a:r>
              <a:rPr lang="en-GB" sz="3200" dirty="0" err="1" smtClean="0">
                <a:solidFill>
                  <a:schemeClr val="bg1"/>
                </a:solidFill>
                <a:latin typeface="Comic Sans MS" pitchFamily="66" charset="0"/>
              </a:rPr>
              <a:t>herero-kinded</a:t>
            </a:r>
            <a:endParaRPr lang="en-GB" sz="32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Kind equalities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7564" y="1446238"/>
            <a:ext cx="7848872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eqT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k1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k1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(a::k1) (b::k2).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-&gt;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TypeRep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-&gt; Maybe (a :=: b)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a :=: b where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a :=: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564" y="3573016"/>
            <a:ext cx="784887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Refl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k1 k2 (a::k1) (b::k2).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(k1 ~ k2, a ~ b) =&gt; a :=: b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34472" y="172482"/>
            <a:ext cx="2952328" cy="919401"/>
          </a:xfrm>
          <a:prstGeom prst="wedgeRoundRectCallout">
            <a:avLst>
              <a:gd name="adj1" fmla="val -70052"/>
              <a:gd name="adj2" fmla="val 102758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a and b can have different kinds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563888" y="4922734"/>
            <a:ext cx="4392488" cy="1328023"/>
          </a:xfrm>
          <a:prstGeom prst="wedgeRoundRectCallout">
            <a:avLst>
              <a:gd name="adj1" fmla="val -57231"/>
              <a:gd name="adj2" fmla="val -100149"/>
              <a:gd name="adj3" fmla="val 16667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Matching against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Refl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gives us a </a:t>
            </a:r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kind equality 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as well as a </a:t>
            </a:r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type equality</a:t>
            </a:r>
          </a:p>
        </p:txBody>
      </p:sp>
    </p:spTree>
    <p:extLst>
      <p:ext uri="{BB962C8B-B14F-4D97-AF65-F5344CB8AC3E}">
        <p14:creationId xmlns:p14="http://schemas.microsoft.com/office/powerpoint/2010/main" val="10498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that leave 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Type-safe reflection, with </a:t>
            </a:r>
            <a:br>
              <a:rPr lang="en-GB" dirty="0" smtClean="0"/>
            </a:br>
            <a:r>
              <a:rPr lang="en-GB" dirty="0" smtClean="0"/>
              <a:t>extensible dynamic types, and</a:t>
            </a:r>
            <a:br>
              <a:rPr lang="en-GB" dirty="0" smtClean="0"/>
            </a:br>
            <a:r>
              <a:rPr lang="en-GB" dirty="0" smtClean="0"/>
              <a:t>a small trusted code base</a:t>
            </a:r>
          </a:p>
          <a:p>
            <a:r>
              <a:rPr lang="en-GB" dirty="0" smtClean="0"/>
              <a:t>Requires some Heavy Duty Type Artillery</a:t>
            </a:r>
          </a:p>
          <a:p>
            <a:pPr lvl="1"/>
            <a:r>
              <a:rPr lang="en-GB" dirty="0" smtClean="0"/>
              <a:t>Type classes</a:t>
            </a:r>
          </a:p>
          <a:p>
            <a:pPr lvl="1"/>
            <a:r>
              <a:rPr lang="en-GB" dirty="0" smtClean="0"/>
              <a:t>GADTs and local type equalities</a:t>
            </a:r>
          </a:p>
          <a:p>
            <a:pPr lvl="1"/>
            <a:r>
              <a:rPr lang="en-GB" dirty="0" smtClean="0"/>
              <a:t>Kind polymorphism</a:t>
            </a:r>
          </a:p>
          <a:p>
            <a:pPr lvl="1"/>
            <a:r>
              <a:rPr lang="en-GB" dirty="0" smtClean="0"/>
              <a:t>Kind-heterogeneous type equalities</a:t>
            </a:r>
          </a:p>
          <a:p>
            <a:pPr lvl="1"/>
            <a:r>
              <a:rPr lang="en-GB" dirty="0" smtClean="0"/>
              <a:t>Local kind equalities</a:t>
            </a:r>
          </a:p>
          <a:p>
            <a:r>
              <a:rPr lang="en-GB" dirty="0" smtClean="0"/>
              <a:t>Type support implemented in GHC 8.0</a:t>
            </a:r>
            <a:br>
              <a:rPr lang="en-GB" dirty="0" smtClean="0"/>
            </a:br>
            <a:r>
              <a:rPr lang="en-GB" dirty="0" err="1" smtClean="0"/>
              <a:t>TypeRep</a:t>
            </a:r>
            <a:r>
              <a:rPr lang="en-GB" dirty="0" smtClean="0"/>
              <a:t> library changes in GHC 8.2</a:t>
            </a:r>
          </a:p>
        </p:txBody>
      </p:sp>
    </p:spTree>
    <p:extLst>
      <p:ext uri="{BB962C8B-B14F-4D97-AF65-F5344CB8AC3E}">
        <p14:creationId xmlns:p14="http://schemas.microsoft.com/office/powerpoint/2010/main" val="27276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mepages.inf.ed.ac.uk/wadler/gj/gj-front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9526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omepages.inf.ed.ac.uk/wadler/gj/gj-back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" y="908720"/>
            <a:ext cx="9093037" cy="42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pbs.twimg.com/media/CWQwIU3UsAAuZ8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beta.thehindu.com/multimedia/dynamic/00102/APPLE_IPAD_102918e.jpg"/>
          <p:cNvSpPr>
            <a:spLocks noChangeAspect="1" noChangeArrowheads="1"/>
          </p:cNvSpPr>
          <p:nvPr/>
        </p:nvSpPr>
        <p:spPr bwMode="auto">
          <a:xfrm>
            <a:off x="2627784" y="2289597"/>
            <a:ext cx="440441" cy="4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1268" b="38744"/>
          <a:stretch/>
        </p:blipFill>
        <p:spPr>
          <a:xfrm>
            <a:off x="251520" y="548680"/>
            <a:ext cx="8649889" cy="54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Three word titles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C000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 w="9525">
          <a:solidFill>
            <a:schemeClr val="bg1"/>
          </a:solidFill>
        </a:ln>
      </a:spPr>
      <a:bodyPr wrap="square" rtlCol="0" anchor="ctr">
        <a:spAutoFit/>
      </a:bodyPr>
      <a:lstStyle>
        <a:defPPr algn="ctr">
          <a:defRPr dirty="0" smtClean="0">
            <a:solidFill>
              <a:schemeClr val="bg1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Parallel Haskell</Template>
  <TotalTime>14250</TotalTime>
  <Words>1913</Words>
  <Application>Microsoft Office PowerPoint</Application>
  <PresentationFormat>On-screen Show (4:3)</PresentationFormat>
  <Paragraphs>329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Book Antiqua</vt:lpstr>
      <vt:lpstr>Calibri</vt:lpstr>
      <vt:lpstr>Comic Sans MS</vt:lpstr>
      <vt:lpstr>Courier New</vt:lpstr>
      <vt:lpstr>Lucida Sans</vt:lpstr>
      <vt:lpstr>Symbol</vt:lpstr>
      <vt:lpstr>Wingdings</vt:lpstr>
      <vt:lpstr>Wingdings 2</vt:lpstr>
      <vt:lpstr>Wingdings 3</vt:lpstr>
      <vt:lpstr>Apex</vt:lpstr>
      <vt:lpstr>A reflection on types in appreciation of Phil Wadler</vt:lpstr>
      <vt:lpstr>PowerPoint Presentation</vt:lpstr>
      <vt:lpstr>PowerPoint Presentation</vt:lpstr>
      <vt:lpstr>WG2.8 June 1992 </vt:lpstr>
      <vt:lpstr>PowerPoint Presentation</vt:lpstr>
      <vt:lpstr>PowerPoint Presentation</vt:lpstr>
      <vt:lpstr>PowerPoint Presentation</vt:lpstr>
      <vt:lpstr>PowerPoint Presentation</vt:lpstr>
      <vt:lpstr>Three word titles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CACM Jan 2016</vt:lpstr>
      <vt:lpstr>PowerPoint Presentation</vt:lpstr>
      <vt:lpstr>Bad type systems</vt:lpstr>
      <vt:lpstr>Sexy type systems</vt:lpstr>
      <vt:lpstr>Implementing a store</vt:lpstr>
      <vt:lpstr>Implementing a store</vt:lpstr>
      <vt:lpstr>Implementing a store</vt:lpstr>
      <vt:lpstr>Implementing a store</vt:lpstr>
      <vt:lpstr>Implementing a store</vt:lpstr>
      <vt:lpstr>PowerPoint Presentation</vt:lpstr>
      <vt:lpstr>Implementing a store</vt:lpstr>
      <vt:lpstr>What’s in a Dynamic?</vt:lpstr>
      <vt:lpstr>Q1: where do TypeReps come from?</vt:lpstr>
      <vt:lpstr>Q1: where do TypeReps come from?</vt:lpstr>
      <vt:lpstr>PowerPoint Presentation</vt:lpstr>
      <vt:lpstr>Q2: what can you do with TypeRep?</vt:lpstr>
      <vt:lpstr>Q2: what can you do with TypeRep?</vt:lpstr>
      <vt:lpstr>We need type-aware equality!</vt:lpstr>
      <vt:lpstr>Do notation for the Maybe monad</vt:lpstr>
      <vt:lpstr>Where have we got to?</vt:lpstr>
      <vt:lpstr>What next?</vt:lpstr>
      <vt:lpstr>Decomposing TypeRep</vt:lpstr>
      <vt:lpstr>Decomposing TypeRep</vt:lpstr>
      <vt:lpstr>Decomposing TypeRep</vt:lpstr>
      <vt:lpstr>Decomposing TypeRep</vt:lpstr>
      <vt:lpstr>Kind polymorphism</vt:lpstr>
      <vt:lpstr>Kind polymorphism</vt:lpstr>
      <vt:lpstr>New problem!</vt:lpstr>
      <vt:lpstr>New problem!</vt:lpstr>
      <vt:lpstr>Kind equalities</vt:lpstr>
      <vt:lpstr>Where does that leave us?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Deferring type errors</dc:title>
  <dc:creator>simonpj</dc:creator>
  <cp:lastModifiedBy>Simon Peyton Jones</cp:lastModifiedBy>
  <cp:revision>205</cp:revision>
  <dcterms:created xsi:type="dcterms:W3CDTF">2012-02-20T08:02:48Z</dcterms:created>
  <dcterms:modified xsi:type="dcterms:W3CDTF">2016-04-12T09:43:03Z</dcterms:modified>
</cp:coreProperties>
</file>